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4085" r:id="rId1"/>
  </p:sldMasterIdLst>
  <p:notesMasterIdLst>
    <p:notesMasterId r:id="rId44"/>
  </p:notesMasterIdLst>
  <p:sldIdLst>
    <p:sldId id="273" r:id="rId2"/>
    <p:sldId id="257" r:id="rId3"/>
    <p:sldId id="272" r:id="rId4"/>
    <p:sldId id="258" r:id="rId5"/>
    <p:sldId id="266" r:id="rId6"/>
    <p:sldId id="264" r:id="rId7"/>
    <p:sldId id="319" r:id="rId8"/>
    <p:sldId id="265" r:id="rId9"/>
    <p:sldId id="267" r:id="rId10"/>
    <p:sldId id="275" r:id="rId11"/>
    <p:sldId id="276" r:id="rId12"/>
    <p:sldId id="324" r:id="rId13"/>
    <p:sldId id="325" r:id="rId14"/>
    <p:sldId id="279" r:id="rId15"/>
    <p:sldId id="280" r:id="rId16"/>
    <p:sldId id="281" r:id="rId17"/>
    <p:sldId id="284" r:id="rId18"/>
    <p:sldId id="285" r:id="rId19"/>
    <p:sldId id="287" r:id="rId20"/>
    <p:sldId id="288" r:id="rId21"/>
    <p:sldId id="309" r:id="rId22"/>
    <p:sldId id="310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07" r:id="rId31"/>
    <p:sldId id="308" r:id="rId32"/>
    <p:sldId id="293" r:id="rId33"/>
    <p:sldId id="294" r:id="rId34"/>
    <p:sldId id="295" r:id="rId35"/>
    <p:sldId id="320" r:id="rId36"/>
    <p:sldId id="322" r:id="rId37"/>
    <p:sldId id="323" r:id="rId38"/>
    <p:sldId id="269" r:id="rId39"/>
    <p:sldId id="321" r:id="rId40"/>
    <p:sldId id="268" r:id="rId41"/>
    <p:sldId id="270" r:id="rId42"/>
    <p:sldId id="27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750918-6401-4BDB-A1DE-88812C98703E}">
          <p14:sldIdLst>
            <p14:sldId id="273"/>
            <p14:sldId id="257"/>
            <p14:sldId id="272"/>
            <p14:sldId id="258"/>
            <p14:sldId id="266"/>
            <p14:sldId id="264"/>
            <p14:sldId id="319"/>
            <p14:sldId id="265"/>
          </p14:sldIdLst>
        </p14:section>
        <p14:section name="Untitled Section" id="{169299AD-AD8F-464B-B793-0CBE625D025E}">
          <p14:sldIdLst>
            <p14:sldId id="267"/>
            <p14:sldId id="275"/>
            <p14:sldId id="276"/>
            <p14:sldId id="324"/>
            <p14:sldId id="325"/>
            <p14:sldId id="279"/>
            <p14:sldId id="280"/>
            <p14:sldId id="281"/>
            <p14:sldId id="284"/>
            <p14:sldId id="285"/>
            <p14:sldId id="287"/>
            <p14:sldId id="28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07"/>
            <p14:sldId id="308"/>
            <p14:sldId id="293"/>
            <p14:sldId id="294"/>
            <p14:sldId id="295"/>
            <p14:sldId id="320"/>
            <p14:sldId id="322"/>
            <p14:sldId id="323"/>
            <p14:sldId id="269"/>
            <p14:sldId id="321"/>
            <p14:sldId id="268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C9359-9001-4DA9-BC01-F071108B4310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31F1-837E-421F-8AEA-B8AF6771D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0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B40F-A5DA-11B9-C81D-6D5844E1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60076-AAB8-DF62-0188-D56AB5028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29A20-075F-A4ED-3ACA-4EDA25B5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1E1FD-F606-B263-63C5-8AB3447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F373-EF64-2BB4-E0D5-7DED9E47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8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A7CA-B4DE-AE44-224C-EA267982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259D0-B262-90A4-1F1C-5F283A55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82876-B470-6F75-0883-6B7CDA79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AB77-8BF6-D138-3372-AF20C42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E860-000C-A2E8-5E8A-341E78B8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2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A490B-6703-6267-0854-82A239AEB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22CE3-F92D-EF39-338E-EC946E9A4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F236-5C1B-688F-8467-3F0B9BD4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B0B3-1F09-8A52-97C1-20FC8B1F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C77DD-D599-9EDA-03B1-A4B0D07B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55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07E4-5E57-6BBA-5E6F-78FB9251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3D2E-233C-4C02-8D73-F6506E51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BEB7-519B-8750-410F-6BDCCDA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F7F4D-C571-A57A-3C62-BA57D1C9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43D5A-3737-7FF2-DBFD-FF5E9800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06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7914-C567-1B9F-8B01-D0D64122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63EC-CEF9-D268-D85B-1B5C97B1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F8878-38AB-BEC0-3054-C3F0992C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CA55-C382-4D8B-A439-8B786F0F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7C6BC-AAAF-66F3-ADB5-385D3478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36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79EF-0BB5-E0E3-432D-87CBC4D1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2F5E-6AD1-109B-5341-AC751971C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EE7CC-B79D-F9F9-6DCD-3960DFE15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94E70-965A-AE4F-C023-4D6FFF2B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6DF1-2697-0398-8D51-0C8B6265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A506-C2F7-A44B-EFED-AD5FD19E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6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AB7B-DBA9-456A-54E4-E8AC1252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A5A84-5F4C-0F54-6B7F-52E6CBF7A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D47DD-D58F-5ABD-2ABA-B2690B33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EC18B-23EE-E463-1DFD-61D794E43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23EE3-1D00-7E66-60E3-6C09AF943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0A8DB-E9D9-040D-8A0F-9CB348F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657AB-3376-3831-B48E-5106BB99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426EF-A21E-B9C1-AF08-41D28E75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69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107-F513-B74E-9160-A1B0045F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BA761-6F99-977B-BC1F-D0717B52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FDA-4D68-5904-CF7E-B17020D1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BBC8B-767B-9072-4AA6-FCA08D79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5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41CCC-BFAE-BB2D-8C41-BC968FD2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4BF56-47C8-E5D5-B61B-81A5101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300AC-51FA-8371-F532-F7C8CFA6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4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EF62-B01B-5162-D5F7-6D51888D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A621-5074-32EC-F731-99AD9D97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24FF-D917-7B55-86FC-D1437832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C9CC-F071-CE3C-07CE-1474F279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16E42-C2F2-B89F-8FA4-A5EE8162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38865-0228-E263-E532-F2E2EA15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11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F1A-9FD9-1917-AA9E-EF0013FE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68D5E-C394-7B40-AB25-8E53E662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069F6-7645-0A64-F18B-15D87B75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C7326-8680-90E4-7469-41134169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ECB6E-BB12-1836-7BD9-516DFDA0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750C8-92BC-2106-C2B1-575FA9D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0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F114B-5F30-BE10-6EB8-DB7CB95A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DAFC-4357-7929-E446-8EA2F829E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2BCFF-90B1-61E9-8129-20A2D4528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4008-185B-FB5D-E801-94AAEF007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FAAD-4BDE-F452-ABF1-305865F75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prplastic.cpcb.gov.in/" TargetMode="External"/><Relationship Id="rId2" Type="http://schemas.openxmlformats.org/officeDocument/2006/relationships/hyperlink" Target="https://www.pppinindia.gov.in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olopik.com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14AAD-87BD-BC93-7BB0-79D4EE969D31}"/>
              </a:ext>
            </a:extLst>
          </p:cNvPr>
          <p:cNvSpPr txBox="1"/>
          <p:nvPr/>
        </p:nvSpPr>
        <p:spPr>
          <a:xfrm>
            <a:off x="3307079" y="2297727"/>
            <a:ext cx="5577841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IN" sz="6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</a:rPr>
              <a:t>E-Waste </a:t>
            </a:r>
          </a:p>
          <a:p>
            <a:pPr algn="ctr"/>
            <a:r>
              <a:rPr lang="en-IN" sz="6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</a:rPr>
              <a:t>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4448C-50B4-C7D8-5888-DE12C521CBF1}"/>
              </a:ext>
            </a:extLst>
          </p:cNvPr>
          <p:cNvSpPr txBox="1"/>
          <p:nvPr/>
        </p:nvSpPr>
        <p:spPr>
          <a:xfrm>
            <a:off x="3925175" y="4056389"/>
            <a:ext cx="557784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Step Towards a Clean Earth</a:t>
            </a:r>
            <a:endParaRPr lang="en-IN" sz="2800" b="1" dirty="0">
              <a:ln w="0"/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98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B2B59-BDC1-1045-92AA-EE60C8E36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1"/>
            <a:ext cx="8220075" cy="6844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A53FB2-2C3A-E30C-42B4-6BC60E3689C2}"/>
              </a:ext>
            </a:extLst>
          </p:cNvPr>
          <p:cNvSpPr txBox="1"/>
          <p:nvPr/>
        </p:nvSpPr>
        <p:spPr>
          <a:xfrm>
            <a:off x="0" y="242542"/>
            <a:ext cx="328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E-R Diagram: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1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0A888-7B9B-626C-810A-0D1AB2AF284E}"/>
              </a:ext>
            </a:extLst>
          </p:cNvPr>
          <p:cNvSpPr txBox="1"/>
          <p:nvPr/>
        </p:nvSpPr>
        <p:spPr>
          <a:xfrm>
            <a:off x="95233" y="95527"/>
            <a:ext cx="3068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Data Flow Diagram: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71AA1FFF-4174-6C63-C67B-D8CFC080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75" y="95527"/>
            <a:ext cx="8262192" cy="66669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51825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CA10B-20DF-A702-5550-5E315E6A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5698"/>
            <a:ext cx="8905875" cy="68313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B7D18-5D60-C85F-D2E1-BCAC274B0090}"/>
              </a:ext>
            </a:extLst>
          </p:cNvPr>
          <p:cNvSpPr txBox="1"/>
          <p:nvPr/>
        </p:nvSpPr>
        <p:spPr>
          <a:xfrm>
            <a:off x="118187" y="45698"/>
            <a:ext cx="198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User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34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9F2AC-567A-284D-A463-02CBF02DB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72" y="0"/>
            <a:ext cx="6423977" cy="68891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B944C-A35D-664A-63AC-C2FC4625A2E0}"/>
              </a:ext>
            </a:extLst>
          </p:cNvPr>
          <p:cNvSpPr txBox="1"/>
          <p:nvPr/>
        </p:nvSpPr>
        <p:spPr>
          <a:xfrm>
            <a:off x="114299" y="153471"/>
            <a:ext cx="2200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User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3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6CA78-9E6F-982C-D250-2981343C1CDF}"/>
              </a:ext>
            </a:extLst>
          </p:cNvPr>
          <p:cNvSpPr txBox="1"/>
          <p:nvPr/>
        </p:nvSpPr>
        <p:spPr>
          <a:xfrm>
            <a:off x="4653803" y="16921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ADMIN VIEW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87A012-C4A9-BA42-ED2F-17F2108B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7" y="981618"/>
            <a:ext cx="11906393" cy="5476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79930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AF1B55E2-5563-5260-C87D-A017785C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63" y="0"/>
            <a:ext cx="6550562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A58BAA7-4B93-6A72-E04D-578E61E303E7}"/>
              </a:ext>
            </a:extLst>
          </p:cNvPr>
          <p:cNvSpPr txBox="1"/>
          <p:nvPr/>
        </p:nvSpPr>
        <p:spPr>
          <a:xfrm>
            <a:off x="179410" y="234493"/>
            <a:ext cx="24209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Admin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1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9BF4D-C649-B41F-3937-3F6ABC28F91D}"/>
              </a:ext>
            </a:extLst>
          </p:cNvPr>
          <p:cNvSpPr txBox="1"/>
          <p:nvPr/>
        </p:nvSpPr>
        <p:spPr>
          <a:xfrm>
            <a:off x="3048000" y="141045"/>
            <a:ext cx="696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DATA TABLE AND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F417A-6F6D-ECE9-C65B-C766E338A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57" y="848931"/>
            <a:ext cx="5448768" cy="2828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7A0C4-2544-593A-8765-B3F4BDFED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59" y="3888067"/>
            <a:ext cx="5755565" cy="282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09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50119-1656-8BA7-1E84-DC52CA6B3A19}"/>
              </a:ext>
            </a:extLst>
          </p:cNvPr>
          <p:cNvSpPr txBox="1"/>
          <p:nvPr/>
        </p:nvSpPr>
        <p:spPr>
          <a:xfrm>
            <a:off x="3536349" y="90716"/>
            <a:ext cx="531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REGISTRATION DATABASE: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B82A9-FE24-5995-5EA5-8092E5AF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6" y="736782"/>
            <a:ext cx="10934894" cy="2100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66556-34F7-2488-BEBF-3B3D90F8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43" y="2920375"/>
            <a:ext cx="5182049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EE0106-C12A-3948-EA48-C8342603E2E5}"/>
              </a:ext>
            </a:extLst>
          </p:cNvPr>
          <p:cNvSpPr txBox="1"/>
          <p:nvPr/>
        </p:nvSpPr>
        <p:spPr>
          <a:xfrm>
            <a:off x="4298202" y="72913"/>
            <a:ext cx="4236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PRODUCT DATABASE: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1260-FD90-0A84-5D2A-ABB7A6C33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32" y="787060"/>
            <a:ext cx="10194186" cy="55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2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BF092-7B71-9E0A-3BEB-7748AD72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04"/>
            <a:ext cx="12192000" cy="60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0D274-0CA7-1BFD-A105-CAD719A8F5DB}"/>
              </a:ext>
            </a:extLst>
          </p:cNvPr>
          <p:cNvSpPr txBox="1"/>
          <p:nvPr/>
        </p:nvSpPr>
        <p:spPr>
          <a:xfrm>
            <a:off x="2118383" y="89510"/>
            <a:ext cx="8210350" cy="212365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IN" sz="6600" b="1" spc="50" dirty="0">
                <a:ln w="0"/>
                <a:solidFill>
                  <a:schemeClr val="bg2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E-Waste Management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1E84E-26FA-99BD-D6CA-5B8609E0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6" y="164164"/>
            <a:ext cx="777705" cy="85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3EB4E-F552-2D53-0DA8-3ED424230F91}"/>
              </a:ext>
            </a:extLst>
          </p:cNvPr>
          <p:cNvSpPr txBox="1"/>
          <p:nvPr/>
        </p:nvSpPr>
        <p:spPr>
          <a:xfrm>
            <a:off x="1296907" y="3575123"/>
            <a:ext cx="4091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Sribas Das Mahapatra ( 2513 )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Kritish Shaw ( 2515 ) 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Riju Pal ( 2516 )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Rahul Molla ( 2560 )</a:t>
            </a:r>
            <a:endParaRPr lang="en-IN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484CF-7F26-DD0C-0B8F-EFF854A01E22}"/>
              </a:ext>
            </a:extLst>
          </p:cNvPr>
          <p:cNvSpPr txBox="1"/>
          <p:nvPr/>
        </p:nvSpPr>
        <p:spPr>
          <a:xfrm>
            <a:off x="7870151" y="2856487"/>
            <a:ext cx="3155031" cy="461665"/>
          </a:xfrm>
          <a:prstGeom prst="rect">
            <a:avLst/>
          </a:prstGeom>
          <a:solidFill>
            <a:srgbClr val="00B0F0"/>
          </a:solidFill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ptos Display" panose="020B0004020202020204" pitchFamily="34" charset="0"/>
              </a:rPr>
              <a:t>Under The Guidence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7F3F-B427-241A-F77D-A76135E92816}"/>
              </a:ext>
            </a:extLst>
          </p:cNvPr>
          <p:cNvSpPr txBox="1"/>
          <p:nvPr/>
        </p:nvSpPr>
        <p:spPr>
          <a:xfrm>
            <a:off x="8056581" y="3621240"/>
            <a:ext cx="27821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Mrs. Arunita Das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Faculty Member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Department of BCA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Midnapore College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( Autonomous )</a:t>
            </a:r>
            <a:endParaRPr lang="en-IN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570A8806-2C1F-DB7E-B5D1-0720964869F6}"/>
              </a:ext>
            </a:extLst>
          </p:cNvPr>
          <p:cNvSpPr/>
          <p:nvPr/>
        </p:nvSpPr>
        <p:spPr>
          <a:xfrm>
            <a:off x="1072008" y="4091745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25AA0CD7-E3AF-60F2-D155-F2EC3D95E077}"/>
              </a:ext>
            </a:extLst>
          </p:cNvPr>
          <p:cNvSpPr/>
          <p:nvPr/>
        </p:nvSpPr>
        <p:spPr>
          <a:xfrm>
            <a:off x="1087730" y="3714482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1011CC9F-5C74-5471-9061-9A2BF9292A66}"/>
              </a:ext>
            </a:extLst>
          </p:cNvPr>
          <p:cNvSpPr/>
          <p:nvPr/>
        </p:nvSpPr>
        <p:spPr>
          <a:xfrm>
            <a:off x="1076801" y="4439538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CEBB1A2C-615C-FAD5-490D-F4BD23538673}"/>
              </a:ext>
            </a:extLst>
          </p:cNvPr>
          <p:cNvSpPr/>
          <p:nvPr/>
        </p:nvSpPr>
        <p:spPr>
          <a:xfrm>
            <a:off x="1072008" y="4803948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DDC946-0153-54CA-EDE9-9B370445ABE6}"/>
              </a:ext>
            </a:extLst>
          </p:cNvPr>
          <p:cNvSpPr txBox="1"/>
          <p:nvPr/>
        </p:nvSpPr>
        <p:spPr>
          <a:xfrm>
            <a:off x="1875142" y="2945819"/>
            <a:ext cx="2010098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 Display" panose="020B0004020202020204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58885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BAD65-D3B4-95EF-8367-166F0D1D8760}"/>
              </a:ext>
            </a:extLst>
          </p:cNvPr>
          <p:cNvSpPr txBox="1"/>
          <p:nvPr/>
        </p:nvSpPr>
        <p:spPr>
          <a:xfrm>
            <a:off x="5187614" y="-332854"/>
            <a:ext cx="52802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CIDFont+F1"/>
            </a:endParaRPr>
          </a:p>
          <a:p>
            <a:pPr algn="l"/>
            <a:r>
              <a:rPr lang="en-IN" sz="3200" b="1" i="0" u="sng" strike="noStrike" baseline="0" dirty="0">
                <a:solidFill>
                  <a:srgbClr val="FFC000"/>
                </a:solidFill>
                <a:latin typeface="CIDFont+F11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BB9E0-DD22-9863-B330-57F79CF40119}"/>
              </a:ext>
            </a:extLst>
          </p:cNvPr>
          <p:cNvSpPr txBox="1"/>
          <p:nvPr/>
        </p:nvSpPr>
        <p:spPr>
          <a:xfrm>
            <a:off x="4088504" y="376490"/>
            <a:ext cx="4392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CIDFont+F11"/>
              </a:rPr>
              <a:t>((</a:t>
            </a:r>
            <a:r>
              <a:rPr lang="en-IN" sz="2000" b="0" i="0" u="none" strike="noStrike" baseline="0" dirty="0">
                <a:solidFill>
                  <a:srgbClr val="FFC000"/>
                </a:solidFill>
                <a:latin typeface="CIDFont+F11"/>
              </a:rPr>
              <a:t>SNAPSHOTS OF WEB APPLICATION)</a:t>
            </a:r>
            <a:r>
              <a:rPr lang="en-IN" sz="1800" b="0" i="0" u="none" strike="noStrike" baseline="0" dirty="0">
                <a:latin typeface="CIDFont+F11"/>
              </a:rPr>
              <a:t>)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58F2E-3AD4-0CDB-E209-57259907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8" y="776600"/>
            <a:ext cx="10408143" cy="59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079A-1E98-ECF2-0A16-B2767DAB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9" y="631994"/>
            <a:ext cx="11253842" cy="6055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FF82C-637E-F93A-5436-A2ACD1E0484D}"/>
              </a:ext>
            </a:extLst>
          </p:cNvPr>
          <p:cNvSpPr txBox="1"/>
          <p:nvPr/>
        </p:nvSpPr>
        <p:spPr>
          <a:xfrm>
            <a:off x="251012" y="170329"/>
            <a:ext cx="2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SIGN UP PAGE :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4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51423-043E-AC04-1C61-D8EB4DDF2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1" y="880289"/>
            <a:ext cx="10273555" cy="5690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85D70-5267-7100-57A2-087796D6DFFA}"/>
              </a:ext>
            </a:extLst>
          </p:cNvPr>
          <p:cNvSpPr txBox="1"/>
          <p:nvPr/>
        </p:nvSpPr>
        <p:spPr>
          <a:xfrm>
            <a:off x="726142" y="286870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DONOR LOG-IN PAGE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5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8EF16-3B5E-6ADA-3533-36E58270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6" y="697878"/>
            <a:ext cx="10233635" cy="5794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50DEBA-0412-6AF0-AD34-E9577C4B0218}"/>
              </a:ext>
            </a:extLst>
          </p:cNvPr>
          <p:cNvSpPr txBox="1"/>
          <p:nvPr/>
        </p:nvSpPr>
        <p:spPr>
          <a:xfrm>
            <a:off x="600636" y="152400"/>
            <a:ext cx="416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PASSWORD RECOVERY PAGE: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8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B1599-2110-080F-92F1-580C7CC7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4" y="695945"/>
            <a:ext cx="10614212" cy="5968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D7357-0A50-2852-9C2A-D4A5C4CFDDA3}"/>
              </a:ext>
            </a:extLst>
          </p:cNvPr>
          <p:cNvSpPr txBox="1"/>
          <p:nvPr/>
        </p:nvSpPr>
        <p:spPr>
          <a:xfrm>
            <a:off x="690282" y="295835"/>
            <a:ext cx="501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 DETAILS: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9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3150E-1384-A459-C9DB-520925CC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419555"/>
            <a:ext cx="10004612" cy="5625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71538-15E9-D79D-A7E6-427C7AC3DC0C}"/>
              </a:ext>
            </a:extLst>
          </p:cNvPr>
          <p:cNvSpPr txBox="1"/>
          <p:nvPr/>
        </p:nvSpPr>
        <p:spPr>
          <a:xfrm>
            <a:off x="977153" y="358588"/>
            <a:ext cx="24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PRODUCT TRACKING:</a:t>
            </a:r>
          </a:p>
        </p:txBody>
      </p:sp>
    </p:spTree>
    <p:extLst>
      <p:ext uri="{BB962C8B-B14F-4D97-AF65-F5344CB8AC3E}">
        <p14:creationId xmlns:p14="http://schemas.microsoft.com/office/powerpoint/2010/main" val="3865804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13854-DCB5-C323-CDA2-C7066D99A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4" y="750914"/>
            <a:ext cx="10192871" cy="573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ABBF2-4E1F-B8B7-389E-F854C823FDC6}"/>
              </a:ext>
            </a:extLst>
          </p:cNvPr>
          <p:cNvSpPr txBox="1"/>
          <p:nvPr/>
        </p:nvSpPr>
        <p:spPr>
          <a:xfrm>
            <a:off x="636494" y="277906"/>
            <a:ext cx="2365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REWARD TRACKING:</a:t>
            </a:r>
          </a:p>
        </p:txBody>
      </p:sp>
    </p:spTree>
    <p:extLst>
      <p:ext uri="{BB962C8B-B14F-4D97-AF65-F5344CB8AC3E}">
        <p14:creationId xmlns:p14="http://schemas.microsoft.com/office/powerpoint/2010/main" val="297224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83012-45D7-DC1D-FA1B-33AFFBD4A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1" y="772255"/>
            <a:ext cx="9934689" cy="5585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F9812-EFB9-7066-8649-543521529D94}"/>
              </a:ext>
            </a:extLst>
          </p:cNvPr>
          <p:cNvSpPr txBox="1"/>
          <p:nvPr/>
        </p:nvSpPr>
        <p:spPr>
          <a:xfrm>
            <a:off x="928744" y="187064"/>
            <a:ext cx="237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ADMIN  LOGIN PAGE</a:t>
            </a:r>
          </a:p>
        </p:txBody>
      </p:sp>
    </p:spTree>
    <p:extLst>
      <p:ext uri="{BB962C8B-B14F-4D97-AF65-F5344CB8AC3E}">
        <p14:creationId xmlns:p14="http://schemas.microsoft.com/office/powerpoint/2010/main" val="91774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A9D9D-F0F6-FAE5-0987-A30B0CF71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" y="1116091"/>
            <a:ext cx="10014772" cy="5358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AB1F3-9F97-604E-E119-02771C379F3C}"/>
              </a:ext>
            </a:extLst>
          </p:cNvPr>
          <p:cNvSpPr txBox="1"/>
          <p:nvPr/>
        </p:nvSpPr>
        <p:spPr>
          <a:xfrm>
            <a:off x="448235" y="573741"/>
            <a:ext cx="2462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ADMIN DASHBOARD:</a:t>
            </a:r>
          </a:p>
        </p:txBody>
      </p:sp>
    </p:spTree>
    <p:extLst>
      <p:ext uri="{BB962C8B-B14F-4D97-AF65-F5344CB8AC3E}">
        <p14:creationId xmlns:p14="http://schemas.microsoft.com/office/powerpoint/2010/main" val="210665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AC0E6-95CB-EA1E-156E-E59749653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" y="703222"/>
            <a:ext cx="10560424" cy="593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3CE6A-9B3C-C8A6-2F5C-09A3DF626B64}"/>
              </a:ext>
            </a:extLst>
          </p:cNvPr>
          <p:cNvSpPr txBox="1"/>
          <p:nvPr/>
        </p:nvSpPr>
        <p:spPr>
          <a:xfrm>
            <a:off x="472141" y="216947"/>
            <a:ext cx="2512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REGISTED USER DATA:</a:t>
            </a:r>
          </a:p>
        </p:txBody>
      </p:sp>
    </p:spTree>
    <p:extLst>
      <p:ext uri="{BB962C8B-B14F-4D97-AF65-F5344CB8AC3E}">
        <p14:creationId xmlns:p14="http://schemas.microsoft.com/office/powerpoint/2010/main" val="5787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E0FA1-E345-4AA9-1F49-7A795B184B04}"/>
              </a:ext>
            </a:extLst>
          </p:cNvPr>
          <p:cNvSpPr txBox="1"/>
          <p:nvPr/>
        </p:nvSpPr>
        <p:spPr>
          <a:xfrm>
            <a:off x="4064242" y="172720"/>
            <a:ext cx="3667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CONTENT</a:t>
            </a:r>
            <a:endParaRPr kumimoji="0" lang="en-US" altLang="en-US" sz="4000" b="1" i="0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531D-E042-414B-987D-FF23972F6C73}"/>
              </a:ext>
            </a:extLst>
          </p:cNvPr>
          <p:cNvSpPr txBox="1"/>
          <p:nvPr/>
        </p:nvSpPr>
        <p:spPr>
          <a:xfrm>
            <a:off x="2144684" y="733246"/>
            <a:ext cx="884677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Our Objectives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Motivation of The Project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Literature Survey on Related Works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Scope of The Work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Work Flow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ER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Data flow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Results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Profit Model &amp; Rewards Points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Conclusion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Limitations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Future Work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5432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EB771-A5A1-0766-91B0-90ADEAA7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" y="518281"/>
            <a:ext cx="10910047" cy="6134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73A15-1440-50C4-01DE-1471B5C2A748}"/>
              </a:ext>
            </a:extLst>
          </p:cNvPr>
          <p:cNvSpPr txBox="1"/>
          <p:nvPr/>
        </p:nvSpPr>
        <p:spPr>
          <a:xfrm>
            <a:off x="447040" y="85464"/>
            <a:ext cx="227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PENDING REQUEST:</a:t>
            </a:r>
          </a:p>
        </p:txBody>
      </p:sp>
    </p:spTree>
    <p:extLst>
      <p:ext uri="{BB962C8B-B14F-4D97-AF65-F5344CB8AC3E}">
        <p14:creationId xmlns:p14="http://schemas.microsoft.com/office/powerpoint/2010/main" val="188081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7A55-5F2A-F337-6DE6-B0426C5EA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4" y="750832"/>
            <a:ext cx="10327766" cy="5807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EDB80-EEF2-554D-C8E6-856CF89891F1}"/>
              </a:ext>
            </a:extLst>
          </p:cNvPr>
          <p:cNvSpPr txBox="1"/>
          <p:nvPr/>
        </p:nvSpPr>
        <p:spPr>
          <a:xfrm>
            <a:off x="655194" y="280499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ORDER HISTORY:</a:t>
            </a:r>
          </a:p>
        </p:txBody>
      </p:sp>
    </p:spTree>
    <p:extLst>
      <p:ext uri="{BB962C8B-B14F-4D97-AF65-F5344CB8AC3E}">
        <p14:creationId xmlns:p14="http://schemas.microsoft.com/office/powerpoint/2010/main" val="88034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1948-2AEE-D629-4C37-8E74C19EB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2" y="561475"/>
            <a:ext cx="10927935" cy="5962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D48C1-BAD7-5889-C087-F2365485C231}"/>
              </a:ext>
            </a:extLst>
          </p:cNvPr>
          <p:cNvSpPr txBox="1"/>
          <p:nvPr/>
        </p:nvSpPr>
        <p:spPr>
          <a:xfrm>
            <a:off x="559439" y="161365"/>
            <a:ext cx="277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APPROVED PRODUCT:</a:t>
            </a:r>
          </a:p>
        </p:txBody>
      </p:sp>
    </p:spTree>
    <p:extLst>
      <p:ext uri="{BB962C8B-B14F-4D97-AF65-F5344CB8AC3E}">
        <p14:creationId xmlns:p14="http://schemas.microsoft.com/office/powerpoint/2010/main" val="245295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17BB9-00E7-8E22-BEF6-D66F57B3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" y="552832"/>
            <a:ext cx="11035553" cy="6089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DC317-D255-1314-A645-861E94A34C6D}"/>
              </a:ext>
            </a:extLst>
          </p:cNvPr>
          <p:cNvSpPr txBox="1"/>
          <p:nvPr/>
        </p:nvSpPr>
        <p:spPr>
          <a:xfrm>
            <a:off x="467360" y="152722"/>
            <a:ext cx="428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PICKED UP ORDER HISTORY:</a:t>
            </a:r>
          </a:p>
        </p:txBody>
      </p:sp>
    </p:spTree>
    <p:extLst>
      <p:ext uri="{BB962C8B-B14F-4D97-AF65-F5344CB8AC3E}">
        <p14:creationId xmlns:p14="http://schemas.microsoft.com/office/powerpoint/2010/main" val="262978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B27E3-90DF-1EF3-1D47-56D6D4F9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6" y="703978"/>
            <a:ext cx="10300447" cy="5791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FC31AB-39AC-A583-E95F-9EC5370A86E5}"/>
              </a:ext>
            </a:extLst>
          </p:cNvPr>
          <p:cNvSpPr txBox="1"/>
          <p:nvPr/>
        </p:nvSpPr>
        <p:spPr>
          <a:xfrm>
            <a:off x="831327" y="162314"/>
            <a:ext cx="2985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PRODUCT TRACKING:</a:t>
            </a:r>
          </a:p>
        </p:txBody>
      </p:sp>
    </p:spTree>
    <p:extLst>
      <p:ext uri="{BB962C8B-B14F-4D97-AF65-F5344CB8AC3E}">
        <p14:creationId xmlns:p14="http://schemas.microsoft.com/office/powerpoint/2010/main" val="191586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8B69D-7231-1530-62FF-B2E44674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7" y="804138"/>
            <a:ext cx="10336306" cy="5811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9EFAC-4C74-CE47-90C0-8E5226AC9937}"/>
              </a:ext>
            </a:extLst>
          </p:cNvPr>
          <p:cNvSpPr txBox="1"/>
          <p:nvPr/>
        </p:nvSpPr>
        <p:spPr>
          <a:xfrm>
            <a:off x="839096" y="250414"/>
            <a:ext cx="2194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REWARD RECORDS</a:t>
            </a:r>
          </a:p>
        </p:txBody>
      </p:sp>
    </p:spTree>
    <p:extLst>
      <p:ext uri="{BB962C8B-B14F-4D97-AF65-F5344CB8AC3E}">
        <p14:creationId xmlns:p14="http://schemas.microsoft.com/office/powerpoint/2010/main" val="3642226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D9938-870C-9E04-357D-C13977490AD2}"/>
              </a:ext>
            </a:extLst>
          </p:cNvPr>
          <p:cNvSpPr txBox="1"/>
          <p:nvPr/>
        </p:nvSpPr>
        <p:spPr>
          <a:xfrm>
            <a:off x="676275" y="600076"/>
            <a:ext cx="11058427" cy="591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PROFIT MODEL </a:t>
            </a:r>
            <a:endParaRPr lang="en-IN" sz="40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PPP (Public Private Partnership) 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EPR (Extended Producer Responsibility Program)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Dismantling or auctioning the electronic parts and selling them to different industries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Refurbishing and Reselling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862965" marR="66929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https://www.pppinindia.gov.in/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</a:rPr>
              <a:t>                   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https://eprplastic.cpcb.gov.in/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4D972-6F3D-EFB5-F541-EF1A55E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26" y="4368129"/>
            <a:ext cx="3564877" cy="163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C7306-20FA-A05A-2135-876CAA2A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599" y="4343242"/>
            <a:ext cx="2957804" cy="16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0EC1F-9F6C-6AF1-00CB-AAC6D587E9AB}"/>
              </a:ext>
            </a:extLst>
          </p:cNvPr>
          <p:cNvSpPr txBox="1"/>
          <p:nvPr/>
        </p:nvSpPr>
        <p:spPr>
          <a:xfrm>
            <a:off x="3047223" y="10924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REWARDS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C0401-F87B-BCCF-6FE3-AFA8F3A91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0" y="844820"/>
            <a:ext cx="10433573" cy="59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15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329C02-967E-C9ED-13EC-40E8628A1855}"/>
              </a:ext>
            </a:extLst>
          </p:cNvPr>
          <p:cNvSpPr txBox="1"/>
          <p:nvPr/>
        </p:nvSpPr>
        <p:spPr>
          <a:xfrm>
            <a:off x="1259305" y="1044248"/>
            <a:ext cx="9673390" cy="468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CONCLUSION</a:t>
            </a:r>
            <a:endParaRPr lang="en-US" sz="4000" b="1" spc="-10" dirty="0">
              <a:solidFill>
                <a:srgbClr val="FFFF00"/>
              </a:solidFill>
              <a:latin typeface="Arial" panose="020B0604020202020204" pitchFamily="34" charset="0"/>
              <a:ea typeface="Arial MT"/>
              <a:cs typeface="Arial MT"/>
            </a:endParaRPr>
          </a:p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endParaRPr lang="en-IN" sz="12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862965" marR="669290" indent="626745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After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analyzing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and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surveying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some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of</a:t>
            </a:r>
            <a:r>
              <a:rPr lang="en-US" sz="2400" spc="-6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popular</a:t>
            </a:r>
            <a:r>
              <a:rPr lang="en-US" sz="2400" spc="-6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pre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– existing E-Waste Management System projects in the market, we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have</a:t>
            </a:r>
            <a:r>
              <a:rPr lang="en-US" sz="2400" spc="-3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come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to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conclusion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that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there</a:t>
            </a:r>
            <a:r>
              <a:rPr lang="en-US" sz="2400" spc="-3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are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some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limitations to those projects which can further be solved by different approach. In reality, there are very little software application regarding e-waste management.</a:t>
            </a:r>
            <a:endParaRPr lang="en-IN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  <a:p>
            <a:pPr marL="862965" marR="661670" indent="424180" algn="just">
              <a:lnSpc>
                <a:spcPct val="107000"/>
              </a:lnSpc>
              <a:spcBef>
                <a:spcPts val="785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So, we have come with several ideas to tackle the problems with more optimized methods that are to be implemented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in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project.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endParaRPr lang="en-IN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957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B0D0D4-AAC0-9ED6-74B8-651D21A2D29F}"/>
              </a:ext>
            </a:extLst>
          </p:cNvPr>
          <p:cNvSpPr txBox="1"/>
          <p:nvPr/>
        </p:nvSpPr>
        <p:spPr>
          <a:xfrm>
            <a:off x="1371600" y="409575"/>
            <a:ext cx="9906000" cy="3368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LIMITATIONS</a:t>
            </a:r>
          </a:p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endParaRPr lang="en-IN" sz="105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E-mail or Mobile No. notifications is not available.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Location tracking through Google map is not available.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User have no option to pick option to pick up date as per availability.</a:t>
            </a:r>
            <a:endParaRPr lang="en-US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User cannot redeem the rewards points.</a:t>
            </a:r>
          </a:p>
        </p:txBody>
      </p:sp>
    </p:spTree>
    <p:extLst>
      <p:ext uri="{BB962C8B-B14F-4D97-AF65-F5344CB8AC3E}">
        <p14:creationId xmlns:p14="http://schemas.microsoft.com/office/powerpoint/2010/main" val="379059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2A2F55-A362-B513-7284-CB1C8762E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50" y="363780"/>
            <a:ext cx="12192000" cy="598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96788" rIns="561798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INTRODUCTION</a:t>
            </a:r>
          </a:p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E-Waste ?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E-waste means electrical and electronic equipment, whole or in part       discarded as waste by the consumer or bulk consumer as well as rejects from manufacturing, refurbishment and repair processes.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Type of E-Waste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E-Waste and Environmental Effect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E-Waste Management System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D1506C-4BA0-20C0-4D54-C52043EFF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1606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90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6891BB-A42F-2347-6BB8-F8C8CB163EB6}"/>
              </a:ext>
            </a:extLst>
          </p:cNvPr>
          <p:cNvSpPr txBox="1"/>
          <p:nvPr/>
        </p:nvSpPr>
        <p:spPr>
          <a:xfrm>
            <a:off x="-150796" y="419583"/>
            <a:ext cx="12493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805815" algn="ctr">
              <a:spcBef>
                <a:spcPts val="315"/>
              </a:spcBef>
            </a:pPr>
            <a:r>
              <a:rPr lang="en-US" sz="4000" b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FUTURE</a:t>
            </a:r>
            <a:r>
              <a:rPr lang="en-US" sz="4000" b="1" spc="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4000" b="1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WORK</a:t>
            </a:r>
            <a:endParaRPr lang="en-IN" sz="40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5136F-1A09-F5E8-AC2C-195E88B4FE13}"/>
              </a:ext>
            </a:extLst>
          </p:cNvPr>
          <p:cNvSpPr txBox="1"/>
          <p:nvPr/>
        </p:nvSpPr>
        <p:spPr>
          <a:xfrm>
            <a:off x="1368825" y="1498569"/>
            <a:ext cx="1064350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   Our main plan to overcome the limitations and implement all possible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features in our application. Here, our future working methods are described below-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IDFont+F14"/>
              </a:rPr>
              <a:t>1.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We will develop a comprehensive feature list for the e-waste Management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System App based on the literature survey and user needs.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2.     We will try to fulfil our objectives mentioned above through development of this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Application.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IDFont+F14"/>
              </a:rPr>
              <a:t>3.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 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We will provide a user-friendly and intuitive interface for data entry, e-waste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selling and reporting, ensuring that users can easily input information about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their e-waste disposal and recycling activities.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4.      We will implement more features for tracking and monitoring e-waste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collection and recycling efforts, providing users with real-time updates on their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environmental impact.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5.  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Refine the app based on user feedback and conduct further testing to ensure a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seamless user experience.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43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9C4E8-2EDD-4DE1-5BB5-2460D0958F4C}"/>
              </a:ext>
            </a:extLst>
          </p:cNvPr>
          <p:cNvSpPr txBox="1"/>
          <p:nvPr/>
        </p:nvSpPr>
        <p:spPr>
          <a:xfrm>
            <a:off x="1180164" y="1415898"/>
            <a:ext cx="11862067" cy="346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54685" algn="ctr">
              <a:spcBef>
                <a:spcPts val="315"/>
              </a:spcBef>
            </a:pPr>
            <a:endParaRPr lang="en-IN" sz="3200" b="1" dirty="0">
              <a:solidFill>
                <a:srgbClr val="FFFF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73100" lvl="0" indent="-342900">
              <a:lnSpc>
                <a:spcPct val="107000"/>
              </a:lnSpc>
              <a:spcBef>
                <a:spcPts val="1035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  <a:tab pos="5318125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[1]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Praan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Vaayu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e-waste management (Author</a:t>
            </a:r>
            <a:r>
              <a:rPr lang="en-US" sz="2000" spc="-10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Arth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Technology - India):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</a:pPr>
            <a:r>
              <a:rPr lang="en-US" sz="2000" u="sng" spc="-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https://play.google.com/store/apps/details?id=com.praanva</a:t>
            </a:r>
            <a:r>
              <a:rPr lang="en-US" sz="2000" spc="-10" dirty="0">
                <a:solidFill>
                  <a:srgbClr val="00B0F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10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ayu.ewaste</a:t>
            </a:r>
            <a:endParaRPr lang="en-IN" sz="1400" dirty="0">
              <a:solidFill>
                <a:srgbClr val="00B0F0"/>
              </a:solidFill>
              <a:effectLst/>
              <a:latin typeface="Arial MT"/>
              <a:ea typeface="Arial MT"/>
              <a:cs typeface="Arial MT"/>
            </a:endParaRPr>
          </a:p>
          <a:p>
            <a:pPr marL="342900" marR="673735" lvl="0" indent="-3429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  <a:tab pos="4577715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[2] UZED – Recycle plastic, e-waste (Author</a:t>
            </a:r>
            <a:r>
              <a:rPr lang="en-US" sz="2000" spc="-1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Rapidue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Technologies Pvt. Ltd.):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 marR="328295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</a:pPr>
            <a:r>
              <a:rPr lang="en-US" sz="2000" u="sng" spc="-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https://play.google.com/store/apps/details?id=com.rapidue.</a:t>
            </a:r>
            <a:r>
              <a:rPr lang="en-US" sz="2000" spc="-10" dirty="0">
                <a:solidFill>
                  <a:srgbClr val="00B0F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20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uzed</a:t>
            </a:r>
            <a:endParaRPr lang="en-IN" sz="1400" dirty="0">
              <a:solidFill>
                <a:srgbClr val="00B0F0"/>
              </a:solidFill>
              <a:effectLst/>
              <a:latin typeface="Arial MT"/>
              <a:ea typeface="Arial MT"/>
              <a:cs typeface="Arial MT"/>
            </a:endParaRPr>
          </a:p>
          <a:p>
            <a:pPr marL="342900" marR="2760980" lvl="0" indent="-3429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[3]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i899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Recycling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E- waste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Recycle (Author</a:t>
            </a:r>
            <a:r>
              <a:rPr lang="en-US" sz="2000" spc="-3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Spas</a:t>
            </a:r>
            <a:r>
              <a:rPr lang="en-US" sz="2000" spc="-2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Group</a:t>
            </a:r>
            <a:r>
              <a:rPr lang="en-US" sz="2000" spc="-4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of</a:t>
            </a:r>
            <a:r>
              <a:rPr lang="en-US" sz="2000" spc="-3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Companies):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>
              <a:spcBef>
                <a:spcPts val="790"/>
              </a:spcBef>
              <a:spcAft>
                <a:spcPts val="0"/>
              </a:spcAft>
            </a:pP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i899</a:t>
            </a:r>
            <a:r>
              <a:rPr lang="en-US" sz="2000" u="sng" spc="-5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Recycling-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E-waste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Recycl</a:t>
            </a:r>
            <a:r>
              <a:rPr lang="en-US" sz="2000" u="sng" spc="-3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-</a:t>
            </a:r>
            <a:r>
              <a:rPr lang="en-US" sz="2000" u="sng" spc="-1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Apps</a:t>
            </a:r>
            <a:r>
              <a:rPr lang="en-US" sz="2000" u="sng" spc="-2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on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Google</a:t>
            </a:r>
            <a:r>
              <a:rPr lang="en-US" sz="2000" u="sng" spc="-2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2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Play</a:t>
            </a:r>
            <a:endParaRPr lang="en-IN" sz="1400" u="sng" spc="-20" dirty="0">
              <a:solidFill>
                <a:srgbClr val="00B0F0"/>
              </a:solidFill>
              <a:uFill>
                <a:solidFill>
                  <a:srgbClr val="0562C1"/>
                </a:solidFill>
              </a:uFill>
              <a:latin typeface="Arial MT"/>
              <a:ea typeface="Arial MT"/>
              <a:cs typeface="Arial MT"/>
            </a:endParaRPr>
          </a:p>
          <a:p>
            <a:pPr marL="862965">
              <a:spcBef>
                <a:spcPts val="790"/>
              </a:spcBef>
              <a:spcAft>
                <a:spcPts val="0"/>
              </a:spcAft>
            </a:pPr>
            <a:endParaRPr lang="en-IN" sz="1200" u="sng" spc="-20" dirty="0">
              <a:solidFill>
                <a:srgbClr val="00B0F0"/>
              </a:solidFill>
              <a:effectLst/>
              <a:uFill>
                <a:solidFill>
                  <a:srgbClr val="0562C1"/>
                </a:solidFill>
              </a:uFill>
              <a:latin typeface="Arial MT"/>
              <a:ea typeface="Arial MT"/>
              <a:cs typeface="Arial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6FB5C-7F18-B146-3935-CB3D628EDC13}"/>
              </a:ext>
            </a:extLst>
          </p:cNvPr>
          <p:cNvSpPr txBox="1"/>
          <p:nvPr/>
        </p:nvSpPr>
        <p:spPr>
          <a:xfrm>
            <a:off x="255037" y="4612293"/>
            <a:ext cx="795528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8715" indent="-285750">
              <a:spcBef>
                <a:spcPts val="79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[</a:t>
            </a:r>
            <a:r>
              <a:rPr lang="en-US" sz="2000" spc="-20" dirty="0">
                <a:solidFill>
                  <a:schemeClr val="bg1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4</a:t>
            </a: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Zolopik</a:t>
            </a:r>
            <a:r>
              <a:rPr lang="en-US" sz="2000" spc="-10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E-Waste</a:t>
            </a:r>
            <a:r>
              <a:rPr lang="en-US" sz="2000" spc="-11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Recycling:</a:t>
            </a:r>
          </a:p>
          <a:p>
            <a:pPr marL="862965">
              <a:spcBef>
                <a:spcPts val="790"/>
              </a:spcBef>
            </a:pPr>
            <a:r>
              <a:rPr lang="en-US" sz="2000" spc="0" dirty="0">
                <a:solidFill>
                  <a:srgbClr val="00B0F0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           </a:t>
            </a:r>
            <a:r>
              <a:rPr lang="en-US" sz="2000" u="sng" spc="-10" dirty="0">
                <a:solidFill>
                  <a:srgbClr val="00B0F0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https://www.zolopik.com/</a:t>
            </a:r>
            <a:endParaRPr lang="en-IN" sz="2000" spc="0" dirty="0">
              <a:solidFill>
                <a:srgbClr val="00B0F0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BDF2E-A6AE-FBF4-2B6C-27742D36A638}"/>
              </a:ext>
            </a:extLst>
          </p:cNvPr>
          <p:cNvSpPr txBox="1"/>
          <p:nvPr/>
        </p:nvSpPr>
        <p:spPr>
          <a:xfrm>
            <a:off x="4132496" y="985011"/>
            <a:ext cx="367280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-1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045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F5164-B7E3-CD15-1582-6810023A5766}"/>
              </a:ext>
            </a:extLst>
          </p:cNvPr>
          <p:cNvSpPr txBox="1"/>
          <p:nvPr/>
        </p:nvSpPr>
        <p:spPr>
          <a:xfrm>
            <a:off x="2991318" y="2599847"/>
            <a:ext cx="6756400" cy="156966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57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643152-ADCA-6E42-8FEE-1F9D61237C7D}"/>
              </a:ext>
            </a:extLst>
          </p:cNvPr>
          <p:cNvSpPr txBox="1"/>
          <p:nvPr/>
        </p:nvSpPr>
        <p:spPr>
          <a:xfrm>
            <a:off x="555057" y="1496638"/>
            <a:ext cx="1219200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960" marR="654685">
              <a:spcBef>
                <a:spcPts val="315"/>
              </a:spcBef>
            </a:pP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Our</a:t>
            </a:r>
            <a:r>
              <a:rPr lang="en-US" sz="2800" spc="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main</a:t>
            </a:r>
            <a:r>
              <a:rPr lang="en-US" sz="2800" spc="-2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objectives are</a:t>
            </a:r>
            <a:r>
              <a:rPr lang="en-US" sz="2800" spc="-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given below: </a:t>
            </a:r>
            <a:r>
              <a:rPr lang="en-US" sz="2800" spc="-5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-</a:t>
            </a:r>
            <a:endParaRPr lang="en-US" sz="2800" spc="-5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Focus on E-Waste Only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Location Tracking </a:t>
            </a:r>
            <a:endParaRPr lang="en-US" sz="280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Coverage in Rural Areas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Reward in exchange of E-Waste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Ease of Waste Pick up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Educating The User </a:t>
            </a:r>
          </a:p>
          <a:p>
            <a:pPr marL="862965">
              <a:spcBef>
                <a:spcPts val="795"/>
              </a:spcBef>
            </a:pPr>
            <a:endParaRPr lang="en-US" sz="240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CC20D-A87B-1D2D-25F1-106ED683EC2E}"/>
              </a:ext>
            </a:extLst>
          </p:cNvPr>
          <p:cNvSpPr txBox="1"/>
          <p:nvPr/>
        </p:nvSpPr>
        <p:spPr>
          <a:xfrm>
            <a:off x="4087984" y="552473"/>
            <a:ext cx="4364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OUR</a:t>
            </a:r>
            <a:r>
              <a:rPr lang="en-US" sz="4000" b="1" spc="3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000" b="1" spc="-1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OBJECTIVE</a:t>
            </a:r>
            <a:endParaRPr lang="en-IN" sz="4000" b="1" spc="-10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5124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E5A4E-FEC0-DA1E-04EC-B2E5950CC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0" y="565785"/>
            <a:ext cx="9483743" cy="133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7668" tIns="39675" rIns="653844" bIns="45720" numCol="1" anchor="ctr" anchorCtr="0" compatLnSpc="1">
            <a:prstTxWarp prst="textNoShape">
              <a:avLst/>
            </a:prstTxWarp>
            <a:spAutoFit/>
          </a:bodyPr>
          <a:lstStyle>
            <a:lvl1pPr indent="508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MOTIVATION OF THE PROJECT</a:t>
            </a: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		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Image 39">
            <a:extLst>
              <a:ext uri="{FF2B5EF4-FFF2-40B4-BE49-F238E27FC236}">
                <a16:creationId xmlns:a16="http://schemas.microsoft.com/office/drawing/2014/main" id="{D21298C8-775A-50D8-E31B-ED09259D4F4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413" y="5197642"/>
            <a:ext cx="1427748" cy="14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E21380C-4F64-355C-870A-659E79AA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560" y="1597451"/>
            <a:ext cx="918051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E-waste is  the “fastest growing waste stream in the world”.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In 2018 an estimated 50 million tons of e-waste was reported, thus the name “Tsunami of E-waste” given by UN.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In 2019 an enormous volume o</a:t>
            </a: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f e-waste(53.6 Metric ton with 7.3kg per capita average) was generated globally.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</p:txBody>
      </p:sp>
      <p:pic>
        <p:nvPicPr>
          <p:cNvPr id="2052" name="Picture 4" descr="United Nations logo PNG, UN logo PNG transparent image download, size:  1600x1600px">
            <a:extLst>
              <a:ext uri="{FF2B5EF4-FFF2-40B4-BE49-F238E27FC236}">
                <a16:creationId xmlns:a16="http://schemas.microsoft.com/office/drawing/2014/main" id="{2B489C10-A2C5-D819-364B-73D6E2B6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231" y="124045"/>
            <a:ext cx="1724337" cy="17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2D19F-6E1C-E856-658F-8DF3CA6B18E1}"/>
              </a:ext>
            </a:extLst>
          </p:cNvPr>
          <p:cNvSpPr txBox="1"/>
          <p:nvPr/>
        </p:nvSpPr>
        <p:spPr>
          <a:xfrm>
            <a:off x="-1532347" y="3532291"/>
            <a:ext cx="128980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28950" lvl="6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The Confederation of Indian Industry (CII) organized a virtual </a:t>
            </a:r>
          </a:p>
          <a:p>
            <a:pPr lvl="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  <a:cs typeface="Arial MT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conference on “E-Waste Management in India</a:t>
            </a: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 2020”.</a:t>
            </a:r>
          </a:p>
          <a:p>
            <a:pPr lvl="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     </a:t>
            </a:r>
            <a:r>
              <a:rPr lang="en-US" altLang="en-US" sz="2400" b="1" u="sng" dirty="0">
                <a:solidFill>
                  <a:srgbClr val="00B050"/>
                </a:solidFill>
                <a:ea typeface="Arial MT"/>
                <a:cs typeface="Arial MT"/>
              </a:rPr>
              <a:t>https://www.cii.in/</a:t>
            </a:r>
          </a:p>
          <a:p>
            <a:pPr marL="3028950" lvl="6" indent="-285750">
              <a:buFont typeface="Wingdings" panose="05000000000000000000" pitchFamily="2" charset="2"/>
              <a:buChar char="Ø"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India ranks fifth amongst the largest e-waste producing countries.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93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34BD1B-601F-66DC-3F56-93C639C5D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44586"/>
              </p:ext>
            </p:extLst>
          </p:nvPr>
        </p:nvGraphicFramePr>
        <p:xfrm>
          <a:off x="0" y="0"/>
          <a:ext cx="12191999" cy="704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173493055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022859994"/>
                    </a:ext>
                  </a:extLst>
                </a:gridCol>
                <a:gridCol w="2378509">
                  <a:extLst>
                    <a:ext uri="{9D8B030D-6E8A-4147-A177-3AD203B41FA5}">
                      <a16:colId xmlns:a16="http://schemas.microsoft.com/office/drawing/2014/main" val="1288648998"/>
                    </a:ext>
                  </a:extLst>
                </a:gridCol>
                <a:gridCol w="3615890">
                  <a:extLst>
                    <a:ext uri="{9D8B030D-6E8A-4147-A177-3AD203B41FA5}">
                      <a16:colId xmlns:a16="http://schemas.microsoft.com/office/drawing/2014/main" val="2166673000"/>
                    </a:ext>
                  </a:extLst>
                </a:gridCol>
              </a:tblGrid>
              <a:tr h="40076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Application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Technology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550101"/>
                  </a:ext>
                </a:extLst>
              </a:tr>
              <a:tr h="1871884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[1]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Praan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Vaayu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e-waste management (Author –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Arth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Technology - India):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Sign in process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Collection Procedure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Form Fill up for new customer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</a:rPr>
                        <a:t>Access to Collection History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OTP Verification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Location Tracking mechanism.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support page.</a:t>
                      </a: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Less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E waste options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 MT"/>
                        <a:cs typeface="Arial MT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68243"/>
                  </a:ext>
                </a:extLst>
              </a:tr>
              <a:tr h="1364255">
                <a:tc>
                  <a:txBody>
                    <a:bodyPr/>
                    <a:lstStyle/>
                    <a:p>
                      <a:pPr algn="just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[2] UZED – Recycle plastic, e-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waste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(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Rapidue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Technologies 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Pvt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. Ltd.):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M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ulti-City feature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Impact and Reward Options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Categories of E-waste 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Customer Support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Java /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Availability 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No Location tracking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doorstep service.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10155"/>
                  </a:ext>
                </a:extLst>
              </a:tr>
              <a:tr h="164089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[3] i899 Recycling – E-Waste Recycle (Spas Group of Companies):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E-Waste Pickup Service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Barcode-Scanning Feature</a:t>
                      </a: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Reward tracking System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lvl="1" indent="-285750" algn="just" defTabSz="914400"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Step by step packaging guide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Java / 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Firebase Data Base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725" marR="0" lvl="0" indent="-2730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Privacy 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Issue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131079"/>
                  </a:ext>
                </a:extLst>
              </a:tr>
              <a:tr h="1580210">
                <a:tc>
                  <a:txBody>
                    <a:bodyPr/>
                    <a:lstStyle/>
                    <a:p>
                      <a:pPr algn="just"/>
                      <a:r>
                        <a:rPr lang="nl-NL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[4]  Zolopik E-Waste Recycling (Author – Zolopik E-Waste Recycling 	Trivendent Technologies Pvt. Ltd.):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Web Application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E-waste selling option.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Coverage in Mega-city.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Customer Support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HTML5, CSS, JavaScript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PHP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sign-up page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Website not Dynamic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Email-id is mandatory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Category-Wise Division.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8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59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 40">
            <a:extLst>
              <a:ext uri="{FF2B5EF4-FFF2-40B4-BE49-F238E27FC236}">
                <a16:creationId xmlns:a16="http://schemas.microsoft.com/office/drawing/2014/main" id="{91989E04-A40B-53FA-B6AB-4BCDD9489E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366" y="188104"/>
            <a:ext cx="111227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8945C6E-B5AF-8A5C-921F-2A9735208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0" y="245936"/>
            <a:ext cx="10267122" cy="9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9675" rIns="596712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SCOPE OF THE 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D4EB0C-53B9-3A8E-D17F-B2A3ED35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15" y="1025067"/>
            <a:ext cx="10267122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On 19</a:t>
            </a:r>
            <a:r>
              <a:rPr kumimoji="0" lang="en-US" altLang="en-US" sz="2400" b="0" i="1" u="none" strike="noStrike" cap="none" normalizeH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th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 May, 2022, Ministry of Environment, Forest and Climate Chane, Govt. of India published a draft rule, namely E-waste (Management)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Various Scope of the Project are given </a:t>
            </a:r>
            <a:r>
              <a:rPr lang="en-US" altLang="en-US" sz="2400" i="1" dirty="0">
                <a:solidFill>
                  <a:schemeClr val="bg1"/>
                </a:solidFill>
                <a:cs typeface="Arial" panose="020B0604020202020204" pitchFamily="34" charset="0"/>
              </a:rPr>
              <a:t>below 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Business Scope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lang="en-US" altLang="en-US" sz="2400" b="1" dirty="0">
                <a:solidFill>
                  <a:srgbClr val="FFFF00"/>
                </a:solidFill>
                <a:latin typeface="Trebuchet MS" panose="020B0603020202020204" pitchFamily="34" charset="0"/>
                <a:ea typeface="Arial MT"/>
                <a:cs typeface="Arial MT"/>
              </a:rPr>
              <a:t>Environment Friendly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endParaRPr lang="en-US" altLang="en-US" sz="2400" b="1" dirty="0">
              <a:solidFill>
                <a:srgbClr val="FFFF00"/>
              </a:solidFill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Streamlining Waste Management Operations with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6DF94C-9D7B-532C-5179-FD0F4FE6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15" y="4923835"/>
            <a:ext cx="10267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Enhanced Data Management and Reporting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Improved Efficiency and Cost Savings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Arial MT"/>
                <a:cs typeface="Arial MT"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733425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ea typeface="Arial MT"/>
              <a:cs typeface="Arial MT"/>
            </a:endParaRPr>
          </a:p>
        </p:txBody>
      </p:sp>
      <p:pic>
        <p:nvPicPr>
          <p:cNvPr id="1026" name="Picture 2" descr="216,706 Eco Friendly Stock Photos - Free &amp; Royalty-Free ...">
            <a:extLst>
              <a:ext uri="{FF2B5EF4-FFF2-40B4-BE49-F238E27FC236}">
                <a16:creationId xmlns:a16="http://schemas.microsoft.com/office/drawing/2014/main" id="{A281B388-409A-422D-D278-386EA9B6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41" y="3515134"/>
            <a:ext cx="831162" cy="4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how to succeed with Effective Scope Management | Hexaware">
            <a:extLst>
              <a:ext uri="{FF2B5EF4-FFF2-40B4-BE49-F238E27FC236}">
                <a16:creationId xmlns:a16="http://schemas.microsoft.com/office/drawing/2014/main" id="{41CFF574-C569-2EF1-5742-784A3D7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84" y="2832748"/>
            <a:ext cx="831162" cy="4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8BC0D-E291-D3F4-1DD9-566BAB33F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223" y="4187200"/>
            <a:ext cx="957086" cy="565551"/>
          </a:xfrm>
          <a:prstGeom prst="rect">
            <a:avLst/>
          </a:prstGeom>
        </p:spPr>
      </p:pic>
      <p:pic>
        <p:nvPicPr>
          <p:cNvPr id="1034" name="Picture 10" descr="314,300+ Data Management Stock Illustrations, Royalty-Free ...">
            <a:extLst>
              <a:ext uri="{FF2B5EF4-FFF2-40B4-BE49-F238E27FC236}">
                <a16:creationId xmlns:a16="http://schemas.microsoft.com/office/drawing/2014/main" id="{5B50A675-0FF4-5A45-E72C-8F6DB46B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91" y="4920247"/>
            <a:ext cx="784726" cy="4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72+ Thousand Cost Saving Royalty-Free Images, Stock Photos &amp; Pictures |  Shutterstock">
            <a:extLst>
              <a:ext uri="{FF2B5EF4-FFF2-40B4-BE49-F238E27FC236}">
                <a16:creationId xmlns:a16="http://schemas.microsoft.com/office/drawing/2014/main" id="{5FAF74C4-FE2C-A8C5-2CBD-3200F46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66" y="5643909"/>
            <a:ext cx="818402" cy="4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16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32778-FAA9-42F2-77B8-7FEB21AB5B13}"/>
              </a:ext>
            </a:extLst>
          </p:cNvPr>
          <p:cNvSpPr txBox="1"/>
          <p:nvPr/>
        </p:nvSpPr>
        <p:spPr>
          <a:xfrm>
            <a:off x="3228474" y="93806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9770" marR="654685" algn="ctr">
              <a:spcBef>
                <a:spcPts val="315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WORKFLOW</a:t>
            </a:r>
            <a:r>
              <a:rPr lang="en-US" sz="3200" b="1" spc="-25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3200" b="1" spc="-1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DIAGRAM</a:t>
            </a:r>
            <a:endParaRPr lang="en-IN" sz="12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2078A-21E7-5793-F845-AC15A52B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3" y="612144"/>
            <a:ext cx="5654965" cy="62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1252</TotalTime>
  <Words>1064</Words>
  <Application>Microsoft Office PowerPoint</Application>
  <PresentationFormat>Widescreen</PresentationFormat>
  <Paragraphs>198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Aptos Display</vt:lpstr>
      <vt:lpstr>Arial</vt:lpstr>
      <vt:lpstr>Arial MT</vt:lpstr>
      <vt:lpstr>Arial Rounded MT Bold</vt:lpstr>
      <vt:lpstr>Calibri</vt:lpstr>
      <vt:lpstr>Calibri Light</vt:lpstr>
      <vt:lpstr>CIDFont+F1</vt:lpstr>
      <vt:lpstr>CIDFont+F11</vt:lpstr>
      <vt:lpstr>CIDFont+F14</vt:lpstr>
      <vt:lpstr>CIDFont+F2</vt:lpstr>
      <vt:lpstr>Maiandra GD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Molla</dc:creator>
  <cp:lastModifiedBy>Riju Pal</cp:lastModifiedBy>
  <cp:revision>36</cp:revision>
  <dcterms:created xsi:type="dcterms:W3CDTF">2023-12-05T04:03:48Z</dcterms:created>
  <dcterms:modified xsi:type="dcterms:W3CDTF">2024-05-29T13:20:30Z</dcterms:modified>
</cp:coreProperties>
</file>